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2"/>
  </p:notesMasterIdLst>
  <p:sldIdLst>
    <p:sldId id="266" r:id="rId2"/>
    <p:sldId id="293" r:id="rId3"/>
    <p:sldId id="294" r:id="rId4"/>
    <p:sldId id="295" r:id="rId5"/>
    <p:sldId id="296" r:id="rId6"/>
    <p:sldId id="297" r:id="rId7"/>
    <p:sldId id="298" r:id="rId8"/>
    <p:sldId id="299" r:id="rId9"/>
    <p:sldId id="300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pPr/>
              <a:t>2/16/2020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Distributed and Parallel Computing for Big Data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/>
              <a:t>In our next session: Apache </a:t>
            </a:r>
            <a:r>
              <a:rPr lang="en-US" dirty="0" smtClean="0"/>
              <a:t>Hadoop for 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Distributed </a:t>
            </a:r>
            <a:r>
              <a:rPr lang="en-US" dirty="0" smtClean="0"/>
              <a:t>Computing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1828799"/>
          </a:xfrm>
        </p:spPr>
        <p:txBody>
          <a:bodyPr/>
          <a:lstStyle/>
          <a:p>
            <a:r>
              <a:rPr lang="en-US" dirty="0" smtClean="0"/>
              <a:t>In distributed computing,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Multiple computing resources are connected in network and computing tasks are distributed across these resources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Results into increase in speed and efficiency of system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Faster and more efficient than traditional methods of computing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More suitable to process huge amounts of data in limited time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Need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3276600"/>
            <a:ext cx="4848225" cy="340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65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Computing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In Parallel Computing,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Additional computational resources are added to </a:t>
            </a:r>
            <a:r>
              <a:rPr lang="en-US" smtClean="0"/>
              <a:t>the same system </a:t>
            </a:r>
            <a:r>
              <a:rPr lang="en-US" dirty="0" smtClean="0"/>
              <a:t>to improve the processing capability of system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Helps in dividing complex computations into subtasks, which can be handled individually by processing units that are running in parallel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Multiple computing systems are running parallel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Concept is processing capability will increase with the increase in the level of parallelism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bject 4"/>
          <p:cNvSpPr/>
          <p:nvPr/>
        </p:nvSpPr>
        <p:spPr>
          <a:xfrm>
            <a:off x="4953000" y="3581400"/>
            <a:ext cx="4739558" cy="25930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269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Techniques for High Data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2671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573431"/>
              </p:ext>
            </p:extLst>
          </p:nvPr>
        </p:nvGraphicFramePr>
        <p:xfrm>
          <a:off x="830239" y="1143001"/>
          <a:ext cx="10160001" cy="538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6667"/>
                <a:gridCol w="3386667"/>
                <a:gridCol w="3386667"/>
              </a:tblGrid>
              <a:tr h="432392"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Usage</a:t>
                      </a:r>
                      <a:endParaRPr lang="en-US" dirty="0"/>
                    </a:p>
                  </a:txBody>
                  <a:tcPr/>
                </a:tc>
              </a:tr>
              <a:tr h="2025727">
                <a:tc>
                  <a:txBody>
                    <a:bodyPr/>
                    <a:lstStyle/>
                    <a:p>
                      <a:r>
                        <a:rPr lang="en-US" dirty="0" smtClean="0"/>
                        <a:t>Cluster or Grid</a:t>
                      </a:r>
                      <a:r>
                        <a:rPr lang="en-US" baseline="0" dirty="0" smtClean="0"/>
                        <a:t> Computing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Based on a connection of multiple servers in a network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Servers</a:t>
                      </a:r>
                      <a:r>
                        <a:rPr lang="en-US" baseline="0" dirty="0" smtClean="0"/>
                        <a:t> share the workload among them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/>
                        <a:t>Systems can be homogeneous or heterogeneous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Used</a:t>
                      </a:r>
                      <a:r>
                        <a:rPr lang="en-US" baseline="0" dirty="0" smtClean="0"/>
                        <a:t> in Hadoop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/>
                        <a:t>Cluster can be created by hardware components that were acquired long back</a:t>
                      </a:r>
                      <a:endParaRPr lang="en-US" dirty="0"/>
                    </a:p>
                  </a:txBody>
                  <a:tcPr/>
                </a:tc>
              </a:tr>
              <a:tr h="1066172">
                <a:tc>
                  <a:txBody>
                    <a:bodyPr/>
                    <a:lstStyle/>
                    <a:p>
                      <a:r>
                        <a:rPr lang="en-US" dirty="0" smtClean="0"/>
                        <a:t>Massively Parallel Processing (MPP)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Single machine working as grid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Capable</a:t>
                      </a:r>
                      <a:r>
                        <a:rPr lang="en-US" baseline="0" dirty="0" smtClean="0"/>
                        <a:t> of handling activities of storage, memory and computing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 smtClean="0"/>
                        <a:t>Used in Data warehouses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EMC </a:t>
                      </a:r>
                      <a:r>
                        <a:rPr lang="en-US" dirty="0" err="1" smtClean="0"/>
                        <a:t>Greenplum</a:t>
                      </a:r>
                      <a:endParaRPr lang="en-US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 smtClean="0"/>
                        <a:t>ParAccel</a:t>
                      </a:r>
                      <a:endParaRPr lang="en-US" dirty="0"/>
                    </a:p>
                  </a:txBody>
                  <a:tcPr/>
                </a:tc>
              </a:tr>
              <a:tr h="746320">
                <a:tc>
                  <a:txBody>
                    <a:bodyPr/>
                    <a:lstStyle/>
                    <a:p>
                      <a:r>
                        <a:rPr lang="en-US" dirty="0" smtClean="0"/>
                        <a:t>High-Performance Computing (HPC)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Known to offer high performance and scalability by using IMC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Suitable for processing</a:t>
                      </a:r>
                      <a:r>
                        <a:rPr lang="en-US" baseline="0" dirty="0" smtClean="0"/>
                        <a:t> floating-point data at high speeds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Used to develop specialty and custom applications</a:t>
                      </a:r>
                      <a:r>
                        <a:rPr lang="en-US" baseline="0" dirty="0" smtClean="0"/>
                        <a:t> for research where results is more valuable than cost 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440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Parallel and Distributed Systems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457262"/>
              </p:ext>
            </p:extLst>
          </p:nvPr>
        </p:nvGraphicFramePr>
        <p:xfrm>
          <a:off x="1066798" y="1600200"/>
          <a:ext cx="9950940" cy="312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5470"/>
                <a:gridCol w="4975470"/>
              </a:tblGrid>
              <a:tr h="451617">
                <a:tc>
                  <a:txBody>
                    <a:bodyPr/>
                    <a:lstStyle/>
                    <a:p>
                      <a:r>
                        <a:rPr lang="en-US" dirty="0" smtClean="0"/>
                        <a:t>Distributed</a:t>
                      </a:r>
                      <a:r>
                        <a:rPr lang="en-US" baseline="0" dirty="0" smtClean="0"/>
                        <a:t> 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Parallel System</a:t>
                      </a:r>
                      <a:endParaRPr lang="en-US" dirty="0"/>
                    </a:p>
                  </a:txBody>
                  <a:tcPr/>
                </a:tc>
              </a:tr>
              <a:tr h="77950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Independent, autonomous system connected in a network accomplishing specific tasks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Computer system with several processing</a:t>
                      </a:r>
                      <a:r>
                        <a:rPr lang="en-US" baseline="0" dirty="0" smtClean="0"/>
                        <a:t> units attached to it</a:t>
                      </a:r>
                      <a:endParaRPr lang="en-US" dirty="0"/>
                    </a:p>
                  </a:txBody>
                  <a:tcPr/>
                </a:tc>
              </a:tr>
              <a:tr h="77950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Coordination is possible between connected computers with own memory and CPU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A</a:t>
                      </a:r>
                      <a:r>
                        <a:rPr lang="en-US" baseline="0" dirty="0" smtClean="0"/>
                        <a:t> common shared memory can be directly accessed by every processing unit in a network</a:t>
                      </a:r>
                      <a:endParaRPr lang="en-US" dirty="0"/>
                    </a:p>
                  </a:txBody>
                  <a:tcPr/>
                </a:tc>
              </a:tr>
              <a:tr h="1113576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Loose coupling of computers connected in network,</a:t>
                      </a:r>
                      <a:r>
                        <a:rPr lang="en-US" baseline="0" dirty="0" smtClean="0"/>
                        <a:t> providing access to data and remotely located resources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Tight</a:t>
                      </a:r>
                      <a:r>
                        <a:rPr lang="en-US" baseline="0" dirty="0" smtClean="0"/>
                        <a:t> coupling of processing resources that are used for solving single, complex problem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389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Models – Distributed Databases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3638061" cy="4267199"/>
          </a:xfrm>
        </p:spPr>
        <p:txBody>
          <a:bodyPr/>
          <a:lstStyle/>
          <a:p>
            <a:r>
              <a:rPr lang="en-US" dirty="0" smtClean="0"/>
              <a:t>Deal with tables and relations</a:t>
            </a:r>
          </a:p>
          <a:p>
            <a:r>
              <a:rPr lang="en-US" dirty="0" smtClean="0"/>
              <a:t>Must have a schema for data</a:t>
            </a:r>
          </a:p>
          <a:p>
            <a:r>
              <a:rPr lang="en-US" dirty="0" smtClean="0"/>
              <a:t>Implements data partitioning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797844"/>
            <a:ext cx="6181708" cy="387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4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Models </a:t>
            </a:r>
            <a:r>
              <a:rPr lang="en-US" dirty="0" smtClean="0"/>
              <a:t>– Hadoop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3942861" cy="4724399"/>
          </a:xfrm>
        </p:spPr>
        <p:txBody>
          <a:bodyPr/>
          <a:lstStyle/>
          <a:p>
            <a:r>
              <a:rPr lang="en-US" dirty="0" smtClean="0"/>
              <a:t>Deals with flat files in any format</a:t>
            </a:r>
          </a:p>
          <a:p>
            <a:r>
              <a:rPr lang="en-US" dirty="0" smtClean="0"/>
              <a:t>Operates on no schema for data</a:t>
            </a:r>
          </a:p>
          <a:p>
            <a:r>
              <a:rPr lang="en-US" dirty="0" smtClean="0"/>
              <a:t>Divides files automatically in blocks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2819400"/>
            <a:ext cx="7249537" cy="33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3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model – Distributed Databases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4400061" cy="4495799"/>
          </a:xfrm>
        </p:spPr>
        <p:txBody>
          <a:bodyPr/>
          <a:lstStyle/>
          <a:p>
            <a:r>
              <a:rPr lang="en-US" dirty="0" smtClean="0"/>
              <a:t>Generate notions of transaction</a:t>
            </a:r>
          </a:p>
          <a:p>
            <a:r>
              <a:rPr lang="en-US" dirty="0" smtClean="0"/>
              <a:t>Implement ACID transaction properties</a:t>
            </a:r>
          </a:p>
          <a:p>
            <a:r>
              <a:rPr lang="en-US" dirty="0" smtClean="0"/>
              <a:t>Allow distributed transactions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895600"/>
            <a:ext cx="8888065" cy="387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91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model - </a:t>
            </a:r>
            <a:r>
              <a:rPr lang="en-US" dirty="0" smtClean="0"/>
              <a:t>Hadoop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6762261" cy="1219199"/>
          </a:xfrm>
        </p:spPr>
        <p:txBody>
          <a:bodyPr/>
          <a:lstStyle/>
          <a:p>
            <a:r>
              <a:rPr lang="en-US" dirty="0" smtClean="0"/>
              <a:t>Generates notions of a job divided into tasks</a:t>
            </a:r>
          </a:p>
          <a:p>
            <a:r>
              <a:rPr lang="en-US" dirty="0" smtClean="0"/>
              <a:t>Implements MapReduce computing model</a:t>
            </a:r>
          </a:p>
          <a:p>
            <a:r>
              <a:rPr lang="en-US" dirty="0" smtClean="0"/>
              <a:t>Considers every task either as a Map or a Reduce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2814851"/>
            <a:ext cx="7688078" cy="380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4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3438</TotalTime>
  <Words>421</Words>
  <Application>Microsoft Office PowerPoint</Application>
  <PresentationFormat>Widescreen</PresentationFormat>
  <Paragraphs>66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Distributed and Parallel Computing for Big Data</vt:lpstr>
      <vt:lpstr>Distributed Computing </vt:lpstr>
      <vt:lpstr>Parallel Computing</vt:lpstr>
      <vt:lpstr>Techniques for High Data Processing</vt:lpstr>
      <vt:lpstr>Comparing Parallel and Distributed Systems</vt:lpstr>
      <vt:lpstr>Data Models – Distributed Databases</vt:lpstr>
      <vt:lpstr>Data Models – Hadoop </vt:lpstr>
      <vt:lpstr>Computing model – Distributed Databases</vt:lpstr>
      <vt:lpstr>Computing model - Hadoop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277</cp:revision>
  <dcterms:created xsi:type="dcterms:W3CDTF">2018-10-16T06:13:57Z</dcterms:created>
  <dcterms:modified xsi:type="dcterms:W3CDTF">2020-02-16T00:58:16Z</dcterms:modified>
</cp:coreProperties>
</file>